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3112F-FD9A-4384-9B84-2508863AB69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0C7665A-169E-4F13-A8AC-E768A36B90DD}">
      <dgm:prSet/>
      <dgm:spPr/>
      <dgm:t>
        <a:bodyPr/>
        <a:lstStyle/>
        <a:p>
          <a:r>
            <a:rPr lang="hu-HU" b="0" i="0"/>
            <a:t>A különböző atomok atommagjai különböző összetételűek és stabilitásúak. A hidrogénatom 3-as tömegszámú izotópjának (a tríciumnak) az atommagja például sokkal kevésbé stabilis, mint a deutérium atommagja.</a:t>
          </a:r>
          <a:endParaRPr lang="en-US"/>
        </a:p>
      </dgm:t>
    </dgm:pt>
    <dgm:pt modelId="{24E57318-EF8E-4C1C-B50D-7642DC9804E5}" type="parTrans" cxnId="{11833947-AB5F-44B3-9457-2F4E06B819A0}">
      <dgm:prSet/>
      <dgm:spPr/>
      <dgm:t>
        <a:bodyPr/>
        <a:lstStyle/>
        <a:p>
          <a:endParaRPr lang="en-US"/>
        </a:p>
      </dgm:t>
    </dgm:pt>
    <dgm:pt modelId="{B437836E-ED58-4463-9650-E14029AE1837}" type="sibTrans" cxnId="{11833947-AB5F-44B3-9457-2F4E06B819A0}">
      <dgm:prSet/>
      <dgm:spPr/>
      <dgm:t>
        <a:bodyPr/>
        <a:lstStyle/>
        <a:p>
          <a:endParaRPr lang="en-US"/>
        </a:p>
      </dgm:t>
    </dgm:pt>
    <dgm:pt modelId="{B239FF1C-BE15-44DE-8F89-F61C1D215EC3}">
      <dgm:prSet/>
      <dgm:spPr/>
      <dgm:t>
        <a:bodyPr/>
        <a:lstStyle/>
        <a:p>
          <a:r>
            <a:rPr lang="hu-HU" b="0" i="0"/>
            <a:t>A tríciumatomok fele kb. 12 év alatt átalakul héliumatommá, miközben ún. béta-sugárzást bocsát ki.</a:t>
          </a:r>
          <a:endParaRPr lang="en-US"/>
        </a:p>
      </dgm:t>
    </dgm:pt>
    <dgm:pt modelId="{1C0EA5C8-E675-4C92-B715-5708A9DAC01E}" type="parTrans" cxnId="{515005E4-D9E5-48E7-9117-6D19E8C0F3CC}">
      <dgm:prSet/>
      <dgm:spPr/>
      <dgm:t>
        <a:bodyPr/>
        <a:lstStyle/>
        <a:p>
          <a:endParaRPr lang="en-US"/>
        </a:p>
      </dgm:t>
    </dgm:pt>
    <dgm:pt modelId="{3D637CD9-8AD7-48A5-B790-BC92E4748413}" type="sibTrans" cxnId="{515005E4-D9E5-48E7-9117-6D19E8C0F3CC}">
      <dgm:prSet/>
      <dgm:spPr/>
      <dgm:t>
        <a:bodyPr/>
        <a:lstStyle/>
        <a:p>
          <a:endParaRPr lang="en-US"/>
        </a:p>
      </dgm:t>
    </dgm:pt>
    <dgm:pt modelId="{595159F3-5B58-4982-94D2-29F648518954}" type="pres">
      <dgm:prSet presAssocID="{8BE3112F-FD9A-4384-9B84-2508863AB6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521ABF-5A39-49D6-8E0E-0FBE55F47FE6}" type="pres">
      <dgm:prSet presAssocID="{50C7665A-169E-4F13-A8AC-E768A36B90DD}" presName="hierRoot1" presStyleCnt="0"/>
      <dgm:spPr/>
    </dgm:pt>
    <dgm:pt modelId="{C48100B9-1D4C-4AE0-8918-94ABA656382F}" type="pres">
      <dgm:prSet presAssocID="{50C7665A-169E-4F13-A8AC-E768A36B90DD}" presName="composite" presStyleCnt="0"/>
      <dgm:spPr/>
    </dgm:pt>
    <dgm:pt modelId="{53A56BD8-7196-4EE7-98CB-127F49B18DFA}" type="pres">
      <dgm:prSet presAssocID="{50C7665A-169E-4F13-A8AC-E768A36B90DD}" presName="background" presStyleLbl="node0" presStyleIdx="0" presStyleCnt="2"/>
      <dgm:spPr/>
    </dgm:pt>
    <dgm:pt modelId="{D45EAC96-A62B-40EC-A5E8-A018F1E90E86}" type="pres">
      <dgm:prSet presAssocID="{50C7665A-169E-4F13-A8AC-E768A36B90DD}" presName="text" presStyleLbl="fgAcc0" presStyleIdx="0" presStyleCnt="2">
        <dgm:presLayoutVars>
          <dgm:chPref val="3"/>
        </dgm:presLayoutVars>
      </dgm:prSet>
      <dgm:spPr/>
    </dgm:pt>
    <dgm:pt modelId="{5DF94638-26F4-41B9-9026-CCAFB1DAF928}" type="pres">
      <dgm:prSet presAssocID="{50C7665A-169E-4F13-A8AC-E768A36B90DD}" presName="hierChild2" presStyleCnt="0"/>
      <dgm:spPr/>
    </dgm:pt>
    <dgm:pt modelId="{A65F5C0C-BA99-4088-9143-017DE8E860E1}" type="pres">
      <dgm:prSet presAssocID="{B239FF1C-BE15-44DE-8F89-F61C1D215EC3}" presName="hierRoot1" presStyleCnt="0"/>
      <dgm:spPr/>
    </dgm:pt>
    <dgm:pt modelId="{7C728072-380D-4C13-95DC-DA227F6F72AF}" type="pres">
      <dgm:prSet presAssocID="{B239FF1C-BE15-44DE-8F89-F61C1D215EC3}" presName="composite" presStyleCnt="0"/>
      <dgm:spPr/>
    </dgm:pt>
    <dgm:pt modelId="{B81CD7A0-4781-482E-AED5-7B7B470B4F34}" type="pres">
      <dgm:prSet presAssocID="{B239FF1C-BE15-44DE-8F89-F61C1D215EC3}" presName="background" presStyleLbl="node0" presStyleIdx="1" presStyleCnt="2"/>
      <dgm:spPr/>
    </dgm:pt>
    <dgm:pt modelId="{38D550B3-E1F3-4E93-B2CA-741EDC0FEBD0}" type="pres">
      <dgm:prSet presAssocID="{B239FF1C-BE15-44DE-8F89-F61C1D215EC3}" presName="text" presStyleLbl="fgAcc0" presStyleIdx="1" presStyleCnt="2">
        <dgm:presLayoutVars>
          <dgm:chPref val="3"/>
        </dgm:presLayoutVars>
      </dgm:prSet>
      <dgm:spPr/>
    </dgm:pt>
    <dgm:pt modelId="{270D3E42-1DCD-4150-9825-4526046A919C}" type="pres">
      <dgm:prSet presAssocID="{B239FF1C-BE15-44DE-8F89-F61C1D215EC3}" presName="hierChild2" presStyleCnt="0"/>
      <dgm:spPr/>
    </dgm:pt>
  </dgm:ptLst>
  <dgm:cxnLst>
    <dgm:cxn modelId="{95924F16-34D2-49C7-BE9D-12E84E583D9F}" type="presOf" srcId="{8BE3112F-FD9A-4384-9B84-2508863AB693}" destId="{595159F3-5B58-4982-94D2-29F648518954}" srcOrd="0" destOrd="0" presId="urn:microsoft.com/office/officeart/2005/8/layout/hierarchy1"/>
    <dgm:cxn modelId="{82108940-9DFE-4C66-B256-A6DCFD45A2FD}" type="presOf" srcId="{B239FF1C-BE15-44DE-8F89-F61C1D215EC3}" destId="{38D550B3-E1F3-4E93-B2CA-741EDC0FEBD0}" srcOrd="0" destOrd="0" presId="urn:microsoft.com/office/officeart/2005/8/layout/hierarchy1"/>
    <dgm:cxn modelId="{11833947-AB5F-44B3-9457-2F4E06B819A0}" srcId="{8BE3112F-FD9A-4384-9B84-2508863AB693}" destId="{50C7665A-169E-4F13-A8AC-E768A36B90DD}" srcOrd="0" destOrd="0" parTransId="{24E57318-EF8E-4C1C-B50D-7642DC9804E5}" sibTransId="{B437836E-ED58-4463-9650-E14029AE1837}"/>
    <dgm:cxn modelId="{8BA98A48-E64A-437C-AE5A-E851CB5A74C5}" type="presOf" srcId="{50C7665A-169E-4F13-A8AC-E768A36B90DD}" destId="{D45EAC96-A62B-40EC-A5E8-A018F1E90E86}" srcOrd="0" destOrd="0" presId="urn:microsoft.com/office/officeart/2005/8/layout/hierarchy1"/>
    <dgm:cxn modelId="{515005E4-D9E5-48E7-9117-6D19E8C0F3CC}" srcId="{8BE3112F-FD9A-4384-9B84-2508863AB693}" destId="{B239FF1C-BE15-44DE-8F89-F61C1D215EC3}" srcOrd="1" destOrd="0" parTransId="{1C0EA5C8-E675-4C92-B715-5708A9DAC01E}" sibTransId="{3D637CD9-8AD7-48A5-B790-BC92E4748413}"/>
    <dgm:cxn modelId="{32105C1F-3731-4DEC-A224-26A750E6570E}" type="presParOf" srcId="{595159F3-5B58-4982-94D2-29F648518954}" destId="{1A521ABF-5A39-49D6-8E0E-0FBE55F47FE6}" srcOrd="0" destOrd="0" presId="urn:microsoft.com/office/officeart/2005/8/layout/hierarchy1"/>
    <dgm:cxn modelId="{D99EFD8A-B707-488F-A3AA-4FF306362759}" type="presParOf" srcId="{1A521ABF-5A39-49D6-8E0E-0FBE55F47FE6}" destId="{C48100B9-1D4C-4AE0-8918-94ABA656382F}" srcOrd="0" destOrd="0" presId="urn:microsoft.com/office/officeart/2005/8/layout/hierarchy1"/>
    <dgm:cxn modelId="{77F41A4D-69EF-4CA6-9FCB-392F9F83EE37}" type="presParOf" srcId="{C48100B9-1D4C-4AE0-8918-94ABA656382F}" destId="{53A56BD8-7196-4EE7-98CB-127F49B18DFA}" srcOrd="0" destOrd="0" presId="urn:microsoft.com/office/officeart/2005/8/layout/hierarchy1"/>
    <dgm:cxn modelId="{7479F727-B7A2-4E73-BD41-D10C1B51579E}" type="presParOf" srcId="{C48100B9-1D4C-4AE0-8918-94ABA656382F}" destId="{D45EAC96-A62B-40EC-A5E8-A018F1E90E86}" srcOrd="1" destOrd="0" presId="urn:microsoft.com/office/officeart/2005/8/layout/hierarchy1"/>
    <dgm:cxn modelId="{46A2418C-CF22-4221-9F63-0A12C5D0354D}" type="presParOf" srcId="{1A521ABF-5A39-49D6-8E0E-0FBE55F47FE6}" destId="{5DF94638-26F4-41B9-9026-CCAFB1DAF928}" srcOrd="1" destOrd="0" presId="urn:microsoft.com/office/officeart/2005/8/layout/hierarchy1"/>
    <dgm:cxn modelId="{3CE46210-40DE-4C17-8EB2-92A1B03B3675}" type="presParOf" srcId="{595159F3-5B58-4982-94D2-29F648518954}" destId="{A65F5C0C-BA99-4088-9143-017DE8E860E1}" srcOrd="1" destOrd="0" presId="urn:microsoft.com/office/officeart/2005/8/layout/hierarchy1"/>
    <dgm:cxn modelId="{AEC4885D-ED98-4F6B-AECC-0B81841852A4}" type="presParOf" srcId="{A65F5C0C-BA99-4088-9143-017DE8E860E1}" destId="{7C728072-380D-4C13-95DC-DA227F6F72AF}" srcOrd="0" destOrd="0" presId="urn:microsoft.com/office/officeart/2005/8/layout/hierarchy1"/>
    <dgm:cxn modelId="{BC9C375E-A886-4DA5-96FF-0AF0A2B3D0B9}" type="presParOf" srcId="{7C728072-380D-4C13-95DC-DA227F6F72AF}" destId="{B81CD7A0-4781-482E-AED5-7B7B470B4F34}" srcOrd="0" destOrd="0" presId="urn:microsoft.com/office/officeart/2005/8/layout/hierarchy1"/>
    <dgm:cxn modelId="{878C8137-F1D3-4C45-89CD-71442B033E87}" type="presParOf" srcId="{7C728072-380D-4C13-95DC-DA227F6F72AF}" destId="{38D550B3-E1F3-4E93-B2CA-741EDC0FEBD0}" srcOrd="1" destOrd="0" presId="urn:microsoft.com/office/officeart/2005/8/layout/hierarchy1"/>
    <dgm:cxn modelId="{94AD4D13-2A0A-43ED-B221-8461F21EB879}" type="presParOf" srcId="{A65F5C0C-BA99-4088-9143-017DE8E860E1}" destId="{270D3E42-1DCD-4150-9825-4526046A91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56BD8-7196-4EE7-98CB-127F49B18DFA}">
      <dsp:nvSpPr>
        <dsp:cNvPr id="0" name=""/>
        <dsp:cNvSpPr/>
      </dsp:nvSpPr>
      <dsp:spPr>
        <a:xfrm>
          <a:off x="1283" y="314546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EAC96-A62B-40EC-A5E8-A018F1E90E86}">
      <dsp:nvSpPr>
        <dsp:cNvPr id="0" name=""/>
        <dsp:cNvSpPr/>
      </dsp:nvSpPr>
      <dsp:spPr>
        <a:xfrm>
          <a:off x="501904" y="790136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i="0" kern="1200"/>
            <a:t>A különböző atomok atommagjai különböző összetételűek és stabilitásúak. A hidrogénatom 3-as tömegszámú izotópjának (a tríciumnak) az atommagja például sokkal kevésbé stabilis, mint a deutérium atommagja.</a:t>
          </a:r>
          <a:endParaRPr lang="en-US" sz="2400" kern="1200"/>
        </a:p>
      </dsp:txBody>
      <dsp:txXfrm>
        <a:off x="585701" y="873933"/>
        <a:ext cx="4337991" cy="2693452"/>
      </dsp:txXfrm>
    </dsp:sp>
    <dsp:sp modelId="{B81CD7A0-4781-482E-AED5-7B7B470B4F34}">
      <dsp:nvSpPr>
        <dsp:cNvPr id="0" name=""/>
        <dsp:cNvSpPr/>
      </dsp:nvSpPr>
      <dsp:spPr>
        <a:xfrm>
          <a:off x="5508110" y="314546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550B3-E1F3-4E93-B2CA-741EDC0FEBD0}">
      <dsp:nvSpPr>
        <dsp:cNvPr id="0" name=""/>
        <dsp:cNvSpPr/>
      </dsp:nvSpPr>
      <dsp:spPr>
        <a:xfrm>
          <a:off x="6008730" y="790136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i="0" kern="1200"/>
            <a:t>A tríciumatomok fele kb. 12 év alatt átalakul héliumatommá, miközben ún. béta-sugárzást bocsát ki.</a:t>
          </a:r>
          <a:endParaRPr lang="en-US" sz="2400" kern="1200"/>
        </a:p>
      </dsp:txBody>
      <dsp:txXfrm>
        <a:off x="6092527" y="873933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4EA535-18BE-AC24-8913-6E68CC662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2B54CEE-84ED-8812-41A1-41AD3EF92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04BC16-0235-47A1-214A-318496D2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D3B-9850-42D0-BD0E-89DE91281E2F}" type="datetimeFigureOut">
              <a:rPr lang="hu-HU" smtClean="0"/>
              <a:t>2023. 02. 25.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12E640C-458E-BECD-7761-490AE047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AC0A901-5634-4534-C562-EC2D6F57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04B-D163-4F99-AAB4-3CF489E2BD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435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3DC6C0-9C8C-1EB8-A836-E3BCA7BB6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1BAF005-F59C-E204-9405-FC6863288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2F40B99-35D4-C096-57EF-D0AD51E94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D3B-9850-42D0-BD0E-89DE91281E2F}" type="datetimeFigureOut">
              <a:rPr lang="hu-HU" smtClean="0"/>
              <a:t>2023. 02. 25.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3BA63D5-648E-9344-D3B2-D0E6611D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4B9B06-7A9F-ACC0-5E9D-6CA26C45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04B-D163-4F99-AAB4-3CF489E2BD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756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8811A313-E0D4-61A5-0200-403597847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479800B-084E-1487-6352-640AE3A33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368BD54-1276-727E-A8B5-DDFC4670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D3B-9850-42D0-BD0E-89DE91281E2F}" type="datetimeFigureOut">
              <a:rPr lang="hu-HU" smtClean="0"/>
              <a:t>2023. 02. 25.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F8FF1CE-C25F-7EFA-07D5-A4778068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A607466-4F55-9A32-4EB3-91269D98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04B-D163-4F99-AAB4-3CF489E2BD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094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9C0095-B6F7-9FBA-53C4-3778B94B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1306C8-FC0F-03AB-71AB-365FC80B3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50960B-CE9C-F458-77BC-6E24AB20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D3B-9850-42D0-BD0E-89DE91281E2F}" type="datetimeFigureOut">
              <a:rPr lang="hu-HU" smtClean="0"/>
              <a:t>2023. 02. 25.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DEA6FF7-2A7C-2484-010A-0A5DBDF9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3D13A5D-DC8E-BFBE-20F3-06CEFEB4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04B-D163-4F99-AAB4-3CF489E2BD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092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827571-E4DD-B245-FBCE-A8A10283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5143582-1BDB-AA9B-E0DB-C5D63F565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A5E09B4-E4B3-F18C-4079-E4432517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D3B-9850-42D0-BD0E-89DE91281E2F}" type="datetimeFigureOut">
              <a:rPr lang="hu-HU" smtClean="0"/>
              <a:t>2023. 02. 25.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08D764D-6370-6CEF-D7CD-AD645CC4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2CCA176-0C5E-B4A7-3ADA-6620B050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04B-D163-4F99-AAB4-3CF489E2BD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238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3C4C97-0BDD-433A-4C39-6313DB29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FE3665-238D-419C-6DC1-75928272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DB324AC-00D1-E8C3-E697-D4AEB58C9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695E487-254B-6DFE-B99E-940493BF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D3B-9850-42D0-BD0E-89DE91281E2F}" type="datetimeFigureOut">
              <a:rPr lang="hu-HU" smtClean="0"/>
              <a:t>2023. 02. 25.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F503AF6-A5C8-0AF8-6524-3286A414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1DF63C8-2F39-46DC-723D-BEE19DC2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04B-D163-4F99-AAB4-3CF489E2BD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366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7BC52E-96B1-2643-8C6A-F66DBAFD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4C8CB82-7704-162A-23FA-DD430A2E9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5D4459A-CD3E-9B3C-1637-FAC16FE6A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A44DEC1-62C1-7D79-C7BF-21C565D8F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BB4F3D6-AFB5-D4BD-5A01-C2B449EC2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0B70BA7-62A2-5F47-D825-420BF3BD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D3B-9850-42D0-BD0E-89DE91281E2F}" type="datetimeFigureOut">
              <a:rPr lang="hu-HU" smtClean="0"/>
              <a:t>2023. 02. 25.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AC4BF6A-0630-1A15-8705-91A30F27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9D62599-0827-22D7-CB19-BA26CD0C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04B-D163-4F99-AAB4-3CF489E2BD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6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888099-EA61-C240-61AA-743B56A3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55BCB5E-D623-3DB0-0A26-9155BB16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D3B-9850-42D0-BD0E-89DE91281E2F}" type="datetimeFigureOut">
              <a:rPr lang="hu-HU" smtClean="0"/>
              <a:t>2023. 02. 25.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107E3A4-296F-6E64-24D5-BA7784A2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C214696-7D54-6D66-5F42-42101643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04B-D163-4F99-AAB4-3CF489E2BD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584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A4DCD17-7FA8-2A48-0ED1-3CE1B254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D3B-9850-42D0-BD0E-89DE91281E2F}" type="datetimeFigureOut">
              <a:rPr lang="hu-HU" smtClean="0"/>
              <a:t>2023. 02. 25.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AB7C363-7A9C-2361-B12B-43ABB2F9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4923906-6CCB-1348-D26F-2AF70C3B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04B-D163-4F99-AAB4-3CF489E2BD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6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D0A475-5510-2133-4B81-C9FDBA9F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6633B6-0687-F4F4-1ED3-6FBA32EF0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AC9A70E-60EA-7BE0-8411-06D3A1FC8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F5F9065-EBAD-B720-A08A-C1A17131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D3B-9850-42D0-BD0E-89DE91281E2F}" type="datetimeFigureOut">
              <a:rPr lang="hu-HU" smtClean="0"/>
              <a:t>2023. 02. 25.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FF54FE-5FBF-2BB8-1673-52F5E2B69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4F299B3-AD26-5B13-AC92-D5C07C29F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04B-D163-4F99-AAB4-3CF489E2BD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643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ADB36F-F310-FE85-1E62-C32191D13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D5F4738-DD3E-6DBB-2A71-9C2B324E1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C7EB365-614F-7B83-4E33-0F9CAD39E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39BCD4D-87F0-057E-D80A-54019B25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82D3B-9850-42D0-BD0E-89DE91281E2F}" type="datetimeFigureOut">
              <a:rPr lang="hu-HU" smtClean="0"/>
              <a:t>2023. 02. 25.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198B06A-1738-B07E-38D3-01ABC1D1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93E88B6-0B01-05F0-01D2-6B8D7F00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A04B-D163-4F99-AAB4-3CF489E2BD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153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384E369-92AF-D677-06D8-7B3CB3EF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F089105-56A8-B39F-CB69-1A49985BC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BD077DC-048C-B100-EB34-B532ED230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82D3B-9850-42D0-BD0E-89DE91281E2F}" type="datetimeFigureOut">
              <a:rPr lang="hu-HU" smtClean="0"/>
              <a:t>2023. 02. 25.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D1C9DFD-1CAC-8E5C-2F02-A2E307885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C68F7B-A230-7AEB-210C-22A4AF420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8A04B-D163-4F99-AAB4-3CF489E2BD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941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0fzQFrLmCz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hwQVBEPORS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ilmhiradokonline.hu/watch.php?id=2163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BF4E92-DE94-62DC-6EB6-9EFC61000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6CAEED1-1336-434F-3C26-BFEAF63CC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hu-HU" sz="4000"/>
              <a:t>A radioaktivitás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567E529-180D-499A-08CD-2C97B6031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hu-HU" sz="2000"/>
              <a:t>Komplex természettudomány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892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9616EC8-0014-7EC8-A8C1-90EAB09B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Csernobil: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artalom helye 3">
            <a:hlinkClick r:id="rId2"/>
            <a:extLst>
              <a:ext uri="{FF2B5EF4-FFF2-40B4-BE49-F238E27FC236}">
                <a16:creationId xmlns:a16="http://schemas.microsoft.com/office/drawing/2014/main" id="{2B20942C-C4EC-D7F0-5E39-81910BF9C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2830" y="2427541"/>
            <a:ext cx="969124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6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012814-A139-C48E-0FBF-AA317B36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Csernobil: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artalom helye 3">
            <a:hlinkClick r:id="rId2"/>
            <a:extLst>
              <a:ext uri="{FF2B5EF4-FFF2-40B4-BE49-F238E27FC236}">
                <a16:creationId xmlns:a16="http://schemas.microsoft.com/office/drawing/2014/main" id="{1B4F27BF-CD1C-42B8-C6A4-C4C2E3776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666" r="-1" b="2878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7726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DED9321-0A7E-F188-C5E5-C2CCC96C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u-HU" sz="5400"/>
              <a:t>Mitől fél az, aki fél az atomtól?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2535B6-23FA-7B84-54FF-EF96A22B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hu-HU" sz="2200" b="1" i="0">
                <a:effectLst/>
                <a:latin typeface="Open Sans" panose="020B0606030504020204" pitchFamily="34" charset="0"/>
              </a:rPr>
              <a:t>Nagyon sok ember fél az „atomtól”. Az atombombák által elpusztított városok (Hirosima, Nagaszaki) és az atomerőmű-katasztrófák (Csernobil, Fukusima) miatt ez nem is meglepő.</a:t>
            </a:r>
            <a:endParaRPr lang="hu-HU" sz="2200"/>
          </a:p>
        </p:txBody>
      </p:sp>
      <p:pic>
        <p:nvPicPr>
          <p:cNvPr id="5" name="Kép 4">
            <a:hlinkClick r:id="rId2"/>
            <a:extLst>
              <a:ext uri="{FF2B5EF4-FFF2-40B4-BE49-F238E27FC236}">
                <a16:creationId xmlns:a16="http://schemas.microsoft.com/office/drawing/2014/main" id="{D893CB12-A4C9-9113-3D02-342196C1DB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7" r="302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462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C5A528A-E77D-3601-1721-4E170E2F1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rmAutofit/>
          </a:bodyPr>
          <a:lstStyle/>
          <a:p>
            <a:endParaRPr lang="hu-HU" sz="3600">
              <a:solidFill>
                <a:srgbClr val="FFFFFF"/>
              </a:solidFill>
            </a:endParaRP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6E4432D3-4301-E48E-7E10-88F5F22E23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063563"/>
              </p:ext>
            </p:extLst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67297C7-9F53-A9AF-B0A0-720DBB1E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hu-HU" sz="5600">
                <a:solidFill>
                  <a:srgbClr val="FFFFFF"/>
                </a:solidFill>
              </a:rPr>
              <a:t>Radioaktív bomlás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64B764-EF6C-8844-5F24-2D15F8E95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kumimoji="0" lang="hu-HU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Az instabilis atommagok spontán (önként végbemenő) átalakulását radioaktív bomlásnak nevezzük. A radioaktív bomlással együtt járó sugárzásnak három fajtája van: alfa-sugárzás, béta-sugárzás és gamma-sugárzás.</a:t>
            </a:r>
            <a:endParaRPr lang="hu-HU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77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6C3EB56-45E0-8B09-75D2-4FA7AE3E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hu-HU" sz="5600">
                <a:solidFill>
                  <a:srgbClr val="FFFFFF"/>
                </a:solidFill>
              </a:rPr>
              <a:t>Radioaktív sugárzások: 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F40874-5EED-F463-C6FF-5CC1528C5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hu-HU" sz="2000" b="1" i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Alfa-sugárzás:</a:t>
            </a:r>
            <a:endParaRPr lang="hu-HU" sz="2000" b="0" i="0">
              <a:solidFill>
                <a:schemeClr val="tx1">
                  <a:alpha val="8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000" b="0" i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két protont és két neutront tartalmazó részecskékből (héliumatommagokból) áll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b="0" i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elektromos térben a negatív pólus felé térül 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b="0" i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kicsi az áthatolóképessége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b="0" i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amennyiben az élő szervezetben képződik, akkor nagyon veszélyes</a:t>
            </a:r>
          </a:p>
          <a:p>
            <a:endParaRPr lang="hu-HU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91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B8A7160-45BE-4EC7-8392-FD9F6AAB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hu-HU" sz="5600" dirty="0">
                <a:solidFill>
                  <a:srgbClr val="FFFFFF"/>
                </a:solidFill>
              </a:rPr>
              <a:t>Radioaktív sugárzás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D0B932-972A-7AD7-2734-C2A5046D8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hu-HU" sz="2000" b="1" i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Béta-sugárzás:</a:t>
            </a:r>
            <a:endParaRPr lang="hu-HU" sz="2000" b="0" i="0">
              <a:solidFill>
                <a:schemeClr val="tx1">
                  <a:alpha val="8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000" b="0" i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elektronokból áll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b="0" i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elektromos térben a pozitív pólus felé térül 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b="0" i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nagy az áthatolóképessége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b="0" i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az élő szervezetre veszélyes</a:t>
            </a:r>
          </a:p>
          <a:p>
            <a:endParaRPr lang="hu-HU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32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5E67BAF-A764-10D9-D83F-C6B40BBE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hu-HU" sz="5600" dirty="0">
                <a:solidFill>
                  <a:srgbClr val="FFFFFF"/>
                </a:solidFill>
              </a:rPr>
              <a:t>Radioaktív sugárzás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D486A78-DEBE-DF50-5DED-5A4E1AB1B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hu-HU" sz="2000" b="1" i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Gamma-sugárzás:</a:t>
            </a:r>
            <a:endParaRPr lang="hu-HU" sz="2000" b="0" i="0">
              <a:solidFill>
                <a:schemeClr val="tx1">
                  <a:alpha val="8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000" b="0" i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nagy energiájú elektromágneses sugárzás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b="0" i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elektromos térben nem térül 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b="0" i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áthatolóképessége nagyon nagy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b="0" i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az élő szervezetekre veszélyes</a:t>
            </a:r>
          </a:p>
          <a:p>
            <a:endParaRPr lang="hu-HU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31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C2CDCA2-A15C-A88A-F058-A1559772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hu-HU" sz="4800">
                <a:solidFill>
                  <a:srgbClr val="FFFFFF"/>
                </a:solidFill>
              </a:rPr>
              <a:t>Atomenergia: 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430D91-2918-F172-02CD-D31F8EF1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hu-HU" sz="2000" b="1" i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Uránnal vagy szénnel?</a:t>
            </a:r>
          </a:p>
          <a:p>
            <a:r>
              <a:rPr lang="hu-HU" sz="2000" b="0" i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Az atommag átalakulása során felszabaduló energiát nukleáris energiának nevezzük. A kémiai reakciók során felszabaduló energiát pedig kémiai energiának nevezzük. A nukleáris energia sokszorosa a kémiai energiának. Például 1 kg urán maghasadásával annyi energia nyerhető, mint 3,5 millió kg szén elégetésével! Ezért nehéz elképzelni, hogy a jövő energiaforrásai között ne szerepeljen a nukleáris energia.</a:t>
            </a:r>
          </a:p>
          <a:p>
            <a:endParaRPr lang="hu-HU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04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FE08EE-778E-E8A2-6EB5-8023385C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Radioaktivitás alkalmazási területei: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E898B2-AF54-16D4-3351-A1D023C59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u-HU" b="0" i="0">
                <a:solidFill>
                  <a:srgbClr val="2D2D2D"/>
                </a:solidFill>
                <a:effectLst/>
                <a:latin typeface="Open Sans" panose="020B0606030504020204" pitchFamily="34" charset="0"/>
              </a:rPr>
              <a:t>A </a:t>
            </a:r>
            <a:r>
              <a:rPr lang="hu-HU" b="0" i="0" dirty="0">
                <a:solidFill>
                  <a:srgbClr val="2D2D2D"/>
                </a:solidFill>
                <a:effectLst/>
                <a:latin typeface="Open Sans" panose="020B0606030504020204" pitchFamily="34" charset="0"/>
              </a:rPr>
              <a:t>különböző stabilitású atommagok stabilisabb atommagokká alakulása </a:t>
            </a:r>
            <a:r>
              <a:rPr lang="hu-HU" b="1" i="0" dirty="0">
                <a:solidFill>
                  <a:srgbClr val="2D2D2D"/>
                </a:solidFill>
                <a:effectLst/>
                <a:latin typeface="Open Sans" panose="020B0606030504020204" pitchFamily="34" charset="0"/>
              </a:rPr>
              <a:t>energiafelszabadulás</a:t>
            </a:r>
            <a:r>
              <a:rPr lang="hu-HU" b="0" i="0" dirty="0">
                <a:solidFill>
                  <a:srgbClr val="2D2D2D"/>
                </a:solidFill>
                <a:effectLst/>
                <a:latin typeface="Open Sans" panose="020B0606030504020204" pitchFamily="34" charset="0"/>
              </a:rPr>
              <a:t>sal jár. Az így nyert hatalmas energiát békés célokra (atomerőművekben) és sajnos pusztításra (atombombában, hidrogénbombában) is fel lehet használni.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2D2D2D"/>
                </a:solidFill>
                <a:effectLst/>
                <a:latin typeface="Open Sans" panose="020B0606030504020204" pitchFamily="34" charset="0"/>
              </a:rPr>
              <a:t>A radioaktív sugárzás sejteket roncsoló hatásán alapszik a </a:t>
            </a:r>
            <a:r>
              <a:rPr lang="hu-HU" b="1" i="0" dirty="0">
                <a:solidFill>
                  <a:srgbClr val="2D2D2D"/>
                </a:solidFill>
                <a:effectLst/>
                <a:latin typeface="Open Sans" panose="020B0606030504020204" pitchFamily="34" charset="0"/>
              </a:rPr>
              <a:t>radioló­gia</a:t>
            </a:r>
            <a:r>
              <a:rPr lang="hu-HU" b="0" i="0" dirty="0">
                <a:solidFill>
                  <a:srgbClr val="2D2D2D"/>
                </a:solidFill>
                <a:effectLst/>
                <a:latin typeface="Open Sans" panose="020B0606030504020204" pitchFamily="34" charset="0"/>
              </a:rPr>
              <a:t>, a radioaktív sugárzás gyógyászati alkalmazása.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2D2D2D"/>
                </a:solidFill>
                <a:effectLst/>
                <a:latin typeface="Open Sans" panose="020B0606030504020204" pitchFamily="34" charset="0"/>
              </a:rPr>
              <a:t>A radioaktív izotópokat sugárzásuk mérésével lehet nyomon követni. Ezen alapszik a </a:t>
            </a:r>
            <a:r>
              <a:rPr lang="hu-HU" b="1" i="0" dirty="0">
                <a:solidFill>
                  <a:srgbClr val="2D2D2D"/>
                </a:solidFill>
                <a:effectLst/>
                <a:latin typeface="Open Sans" panose="020B0606030504020204" pitchFamily="34" charset="0"/>
              </a:rPr>
              <a:t>radioaktív nyomjelzés</a:t>
            </a:r>
            <a:r>
              <a:rPr lang="hu-HU" b="0" i="0" dirty="0">
                <a:solidFill>
                  <a:srgbClr val="2D2D2D"/>
                </a:solidFill>
                <a:effectLst/>
                <a:latin typeface="Open Sans" panose="020B0606030504020204" pitchFamily="34" charset="0"/>
              </a:rPr>
              <a:t> és a </a:t>
            </a:r>
            <a:r>
              <a:rPr lang="hu-HU" b="1" i="0" dirty="0">
                <a:solidFill>
                  <a:srgbClr val="2D2D2D"/>
                </a:solidFill>
                <a:effectLst/>
                <a:latin typeface="Open Sans" panose="020B0606030504020204" pitchFamily="34" charset="0"/>
              </a:rPr>
              <a:t>radiokarbon-kormeghatározás</a:t>
            </a:r>
            <a:r>
              <a:rPr lang="hu-HU" b="0" i="0" dirty="0">
                <a:solidFill>
                  <a:srgbClr val="2D2D2D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1747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344</Words>
  <Application>Microsoft Office PowerPoint</Application>
  <PresentationFormat>Szélesvásznú</PresentationFormat>
  <Paragraphs>35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Office-téma</vt:lpstr>
      <vt:lpstr>A radioaktivitás</vt:lpstr>
      <vt:lpstr>Mitől fél az, aki fél az atomtól? </vt:lpstr>
      <vt:lpstr>PowerPoint-bemutató</vt:lpstr>
      <vt:lpstr>Radioaktív bomlás</vt:lpstr>
      <vt:lpstr>Radioaktív sugárzások: </vt:lpstr>
      <vt:lpstr>Radioaktív sugárzás</vt:lpstr>
      <vt:lpstr>Radioaktív sugárzás</vt:lpstr>
      <vt:lpstr>Atomenergia: </vt:lpstr>
      <vt:lpstr>Radioaktivitás alkalmazási területei: </vt:lpstr>
      <vt:lpstr>Csernobil: </vt:lpstr>
      <vt:lpstr>Csernobil: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radioaktivitás</dc:title>
  <dc:creator>Piroska Laki</dc:creator>
  <cp:lastModifiedBy>Piroska Laki</cp:lastModifiedBy>
  <cp:revision>4</cp:revision>
  <dcterms:created xsi:type="dcterms:W3CDTF">2023-01-02T16:43:15Z</dcterms:created>
  <dcterms:modified xsi:type="dcterms:W3CDTF">2023-02-25T17:58:50Z</dcterms:modified>
</cp:coreProperties>
</file>