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8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hu-HU"/>
              <a:t>Kattintson ide az alcím mintájának szerkesztéséhez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67E3C-C07A-4EA7-88E2-FF9ED3927343}" type="datetimeFigureOut">
              <a:rPr lang="hu-HU" smtClean="0"/>
              <a:t>2023. 02. 18.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89C69C9B-D142-42D8-AA91-A2044E76558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171119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67E3C-C07A-4EA7-88E2-FF9ED3927343}" type="datetimeFigureOut">
              <a:rPr lang="hu-HU" smtClean="0"/>
              <a:t>2023. 02. 18.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69C9B-D142-42D8-AA91-A2044E76558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7054971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67E3C-C07A-4EA7-88E2-FF9ED3927343}" type="datetimeFigureOut">
              <a:rPr lang="hu-HU" smtClean="0"/>
              <a:t>2023. 02. 18.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69C9B-D142-42D8-AA91-A2044E76558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2803247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67E3C-C07A-4EA7-88E2-FF9ED3927343}" type="datetimeFigureOut">
              <a:rPr lang="hu-HU" smtClean="0"/>
              <a:t>2023. 02. 18.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69C9B-D142-42D8-AA91-A2044E76558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2418561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04F67E3C-C07A-4EA7-88E2-FF9ED3927343}" type="datetimeFigureOut">
              <a:rPr lang="hu-HU" smtClean="0"/>
              <a:t>2023. 02. 18.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hu-HU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89C69C9B-D142-42D8-AA91-A2044E76558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0737774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67E3C-C07A-4EA7-88E2-FF9ED3927343}" type="datetimeFigureOut">
              <a:rPr lang="hu-HU" smtClean="0"/>
              <a:t>2023. 02. 18.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69C9B-D142-42D8-AA91-A2044E76558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3419432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67E3C-C07A-4EA7-88E2-FF9ED3927343}" type="datetimeFigureOut">
              <a:rPr lang="hu-HU" smtClean="0"/>
              <a:t>2023. 02. 18.</a:t>
            </a:fld>
            <a:endParaRPr lang="hu-H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69C9B-D142-42D8-AA91-A2044E76558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6479428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67E3C-C07A-4EA7-88E2-FF9ED3927343}" type="datetimeFigureOut">
              <a:rPr lang="hu-HU" smtClean="0"/>
              <a:t>2023. 02. 18.</a:t>
            </a:fld>
            <a:endParaRPr lang="hu-H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69C9B-D142-42D8-AA91-A2044E76558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4220375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67E3C-C07A-4EA7-88E2-FF9ED3927343}" type="datetimeFigureOut">
              <a:rPr lang="hu-HU" smtClean="0"/>
              <a:t>2023. 02. 18.</a:t>
            </a:fld>
            <a:endParaRPr lang="hu-H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69C9B-D142-42D8-AA91-A2044E76558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5725069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67E3C-C07A-4EA7-88E2-FF9ED3927343}" type="datetimeFigureOut">
              <a:rPr lang="hu-HU" smtClean="0"/>
              <a:t>2023. 02. 18.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69C9B-D142-42D8-AA91-A2044E76558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8679560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u-HU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67E3C-C07A-4EA7-88E2-FF9ED3927343}" type="datetimeFigureOut">
              <a:rPr lang="hu-HU" smtClean="0"/>
              <a:t>2023. 02. 18.</a:t>
            </a:fld>
            <a:endParaRPr lang="hu-HU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69C9B-D142-42D8-AA91-A2044E76558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0059436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04F67E3C-C07A-4EA7-88E2-FF9ED3927343}" type="datetimeFigureOut">
              <a:rPr lang="hu-HU" smtClean="0"/>
              <a:t>2023. 02. 18.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hu-HU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89C69C9B-D142-42D8-AA91-A2044E76558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8215507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5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9">
            <a:extLst>
              <a:ext uri="{FF2B5EF4-FFF2-40B4-BE49-F238E27FC236}">
                <a16:creationId xmlns:a16="http://schemas.microsoft.com/office/drawing/2014/main" id="{5AAA0D94-BFF0-44AF-9E04-13800A6194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-7620" y="-1"/>
            <a:ext cx="12207240" cy="685800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21" name="Rectangle 11">
            <a:extLst>
              <a:ext uri="{FF2B5EF4-FFF2-40B4-BE49-F238E27FC236}">
                <a16:creationId xmlns:a16="http://schemas.microsoft.com/office/drawing/2014/main" id="{4E0242FF-80FA-4D90-877A-E17E422406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20834" y="928117"/>
            <a:ext cx="10351008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77F8567-4E05-2147-7F5B-35156857DFDD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30294" r="15419" b="-2"/>
          <a:stretch/>
        </p:blipFill>
        <p:spPr>
          <a:xfrm>
            <a:off x="918124" y="1111504"/>
            <a:ext cx="3723212" cy="4578096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1B92E287-CC3E-48F7-B435-D232FB9006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41336" y="1110053"/>
            <a:ext cx="6630506" cy="4580301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Cím 1">
            <a:extLst>
              <a:ext uri="{FF2B5EF4-FFF2-40B4-BE49-F238E27FC236}">
                <a16:creationId xmlns:a16="http://schemas.microsoft.com/office/drawing/2014/main" id="{B1C79DE9-C4E4-43C7-4001-604B98FEB25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961376" y="1432223"/>
            <a:ext cx="6057144" cy="3357976"/>
          </a:xfrm>
        </p:spPr>
        <p:txBody>
          <a:bodyPr>
            <a:normAutofit/>
          </a:bodyPr>
          <a:lstStyle/>
          <a:p>
            <a:r>
              <a:rPr lang="hu-HU" sz="8000"/>
              <a:t>Az egyenáram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B354BB7A-6D45-494D-90A8-2F497C01F6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20834" y="5780565"/>
            <a:ext cx="10351008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A12E4495-24BE-4FFE-91E5-5BA7727EF1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646920" y="5257800"/>
            <a:ext cx="1080904" cy="1080902"/>
            <a:chOff x="9685338" y="4460675"/>
            <a:chExt cx="1080904" cy="1080902"/>
          </a:xfrm>
        </p:grpSpPr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C71644A3-12B1-4F51-BB08-FDD391EF570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5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20" name="Oval 19">
              <a:extLst>
                <a:ext uri="{FF2B5EF4-FFF2-40B4-BE49-F238E27FC236}">
                  <a16:creationId xmlns:a16="http://schemas.microsoft.com/office/drawing/2014/main" id="{1A6658C1-CF92-4E90-A775-D0D64A3D328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3" name="Alcím 2">
            <a:extLst>
              <a:ext uri="{FF2B5EF4-FFF2-40B4-BE49-F238E27FC236}">
                <a16:creationId xmlns:a16="http://schemas.microsoft.com/office/drawing/2014/main" id="{81EFC91C-385B-66B1-910B-033D76C46BB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938490" y="4790198"/>
            <a:ext cx="6080030" cy="687058"/>
          </a:xfrm>
        </p:spPr>
        <p:txBody>
          <a:bodyPr>
            <a:normAutofit/>
          </a:bodyPr>
          <a:lstStyle/>
          <a:p>
            <a:r>
              <a:rPr lang="hu-HU" sz="2000"/>
              <a:t>Komplex természettudomány</a:t>
            </a:r>
          </a:p>
        </p:txBody>
      </p:sp>
    </p:spTree>
    <p:extLst>
      <p:ext uri="{BB962C8B-B14F-4D97-AF65-F5344CB8AC3E}">
        <p14:creationId xmlns:p14="http://schemas.microsoft.com/office/powerpoint/2010/main" val="39284347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1938FAF5-3A08-CDA3-D451-0FF8200A02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1. Egyenáram: 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C6AA9FA2-FBD6-EB52-A8EC-07A234FFC1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u-HU" dirty="0"/>
          </a:p>
          <a:p>
            <a:r>
              <a:rPr lang="hu-HU" dirty="0"/>
              <a:t>Az egyenáram (DC) a váltakozó árammal ellentétben két pólussal - pozitív és negatív - rendelkezik.</a:t>
            </a:r>
          </a:p>
          <a:p>
            <a:r>
              <a:rPr lang="hu-HU" dirty="0"/>
              <a:t> Közöttük képződik a potenciál különbség, azaz a feszültség.</a:t>
            </a:r>
          </a:p>
          <a:p>
            <a:r>
              <a:rPr lang="hu-HU" dirty="0"/>
              <a:t> Az elektromos töltések a pozitív pólustól a negatív pólusig mozognak, habár a valóságban ez ezzel ellentétesen történik.</a:t>
            </a:r>
          </a:p>
          <a:p>
            <a:r>
              <a:rPr lang="hu-HU" dirty="0"/>
              <a:t> Az egyenáram görbéje egy egyenes vonal.</a:t>
            </a:r>
          </a:p>
        </p:txBody>
      </p:sp>
    </p:spTree>
    <p:extLst>
      <p:ext uri="{BB962C8B-B14F-4D97-AF65-F5344CB8AC3E}">
        <p14:creationId xmlns:p14="http://schemas.microsoft.com/office/powerpoint/2010/main" val="42073926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82DCAF40-3AD9-EE2C-460B-B7FB88FF21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2. Áramerősség: 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D47D5FC7-5440-6730-21B8-136DA762B8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/>
              <a:t>Az áramerősség jele: I, mértékegysége az amper (A).</a:t>
            </a:r>
          </a:p>
          <a:p>
            <a:r>
              <a:rPr lang="hu-HU" dirty="0"/>
              <a:t>Az áramerősség mértékegységét </a:t>
            </a:r>
            <a:r>
              <a:rPr lang="hu-HU" dirty="0" err="1"/>
              <a:t>Ampére</a:t>
            </a:r>
            <a:r>
              <a:rPr lang="hu-HU" dirty="0"/>
              <a:t> (Amper) francia fizikusról nevezték el. </a:t>
            </a:r>
          </a:p>
          <a:p>
            <a:r>
              <a:rPr lang="hu-HU" dirty="0"/>
              <a:t>1 A= 1000 mA</a:t>
            </a:r>
          </a:p>
        </p:txBody>
      </p:sp>
    </p:spTree>
    <p:extLst>
      <p:ext uri="{BB962C8B-B14F-4D97-AF65-F5344CB8AC3E}">
        <p14:creationId xmlns:p14="http://schemas.microsoft.com/office/powerpoint/2010/main" val="246303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DFBB8B4E-2D6D-B4C3-4B39-F8315CB4AF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64614" y="1783959"/>
            <a:ext cx="4087306" cy="2889114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5400"/>
              <a:t>3. Áramerősség mérése: 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94B8456E-BB4E-18B8-CB75-220B8B37CC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64612" y="4750893"/>
            <a:ext cx="4087305" cy="1147863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sz="2000"/>
              <a:t>Az áramerősséget áramerősség – mérő műszerrel (ampermérővel) mérhetjük meg. </a:t>
            </a:r>
          </a:p>
        </p:txBody>
      </p:sp>
      <p:pic>
        <p:nvPicPr>
          <p:cNvPr id="4" name="Kép 3">
            <a:extLst>
              <a:ext uri="{FF2B5EF4-FFF2-40B4-BE49-F238E27FC236}">
                <a16:creationId xmlns:a16="http://schemas.microsoft.com/office/drawing/2014/main" id="{57BB68B6-A0C1-67E4-DA88-FC9305D4E47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1" b="2427"/>
          <a:stretch/>
        </p:blipFill>
        <p:spPr>
          <a:xfrm>
            <a:off x="1" y="10"/>
            <a:ext cx="7028495" cy="6857990"/>
          </a:xfrm>
          <a:custGeom>
            <a:avLst/>
            <a:gdLst/>
            <a:ahLst/>
            <a:cxnLst/>
            <a:rect l="l" t="t" r="r" b="b"/>
            <a:pathLst>
              <a:path w="7028495" h="6858000">
                <a:moveTo>
                  <a:pt x="0" y="0"/>
                </a:moveTo>
                <a:lnTo>
                  <a:pt x="6915668" y="0"/>
                </a:lnTo>
                <a:lnTo>
                  <a:pt x="6952411" y="219663"/>
                </a:lnTo>
                <a:cubicBezTo>
                  <a:pt x="7002551" y="569921"/>
                  <a:pt x="7028495" y="927986"/>
                  <a:pt x="7028495" y="1292112"/>
                </a:cubicBezTo>
                <a:cubicBezTo>
                  <a:pt x="7028495" y="3343346"/>
                  <a:pt x="6205186" y="5202289"/>
                  <a:pt x="4870994" y="6556512"/>
                </a:cubicBezTo>
                <a:lnTo>
                  <a:pt x="4556185" y="6858000"/>
                </a:lnTo>
                <a:lnTo>
                  <a:pt x="0" y="6858000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87255524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B3199327-5E1B-1B90-0EBC-4E57F1E2CE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4. Feladatok: 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643586AB-6A13-D1BC-A384-010BED155D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/>
              <a:t>Az elektromos kávéfőző fűtőszálán 2,5 A erősségű áram halad át. Hány milliampernek felel meg ez az áramerősség?</a:t>
            </a:r>
          </a:p>
          <a:p>
            <a:pPr marL="0" indent="0">
              <a:buNone/>
            </a:pPr>
            <a:endParaRPr lang="hu-HU" dirty="0"/>
          </a:p>
          <a:p>
            <a:r>
              <a:rPr lang="hu-HU" dirty="0"/>
              <a:t>A 60 wattos izzólámpán 261 mA erősségű áram halad át. Hány amperrel egyenlő ez? </a:t>
            </a:r>
          </a:p>
        </p:txBody>
      </p:sp>
    </p:spTree>
    <p:extLst>
      <p:ext uri="{BB962C8B-B14F-4D97-AF65-F5344CB8AC3E}">
        <p14:creationId xmlns:p14="http://schemas.microsoft.com/office/powerpoint/2010/main" val="20997688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E2B923B3-E92B-C4F3-72B7-1D6F36EDD2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5. Feszültség: 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370BFF69-32AA-22F5-D660-BD1CE0DD92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/>
              <a:t>Az áramkör két pontja között annál nagyobb a feszültség, minél több munkát végez az elektromos mező, miközben egy elektront az egyik pólustól a másikig elmozdít. </a:t>
            </a:r>
          </a:p>
          <a:p>
            <a:r>
              <a:rPr lang="hu-HU" dirty="0"/>
              <a:t>A feszültség jele: U, mértékegysége a volt (V). </a:t>
            </a:r>
          </a:p>
          <a:p>
            <a:r>
              <a:rPr lang="hu-HU" dirty="0"/>
              <a:t>A feszültség mértékegységét Volta olasz fizikusról nevezték el. </a:t>
            </a:r>
          </a:p>
          <a:p>
            <a:r>
              <a:rPr lang="hu-HU" dirty="0"/>
              <a:t>A V ezerszerese a kilovolt (kV), az ezredrésze a millivolt (</a:t>
            </a:r>
            <a:r>
              <a:rPr lang="hu-HU" dirty="0" err="1"/>
              <a:t>mV</a:t>
            </a:r>
            <a:r>
              <a:rPr lang="hu-HU" dirty="0"/>
              <a:t>). </a:t>
            </a:r>
          </a:p>
          <a:p>
            <a:r>
              <a:rPr lang="hu-HU" dirty="0"/>
              <a:t>1kV =1000 V</a:t>
            </a:r>
          </a:p>
          <a:p>
            <a:r>
              <a:rPr lang="hu-HU" dirty="0"/>
              <a:t>1 V= 1000 </a:t>
            </a:r>
            <a:r>
              <a:rPr lang="hu-HU" dirty="0" err="1"/>
              <a:t>mV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1256041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>
            <a:extLst>
              <a:ext uri="{FF2B5EF4-FFF2-40B4-BE49-F238E27FC236}">
                <a16:creationId xmlns:a16="http://schemas.microsoft.com/office/drawing/2014/main" id="{946CA793-E282-35CB-08EE-79835CD1B8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93076"/>
            <a:ext cx="10515600" cy="5083887"/>
          </a:xfrm>
        </p:spPr>
        <p:txBody>
          <a:bodyPr/>
          <a:lstStyle/>
          <a:p>
            <a:r>
              <a:rPr lang="hu-HU" dirty="0"/>
              <a:t>Két vagy több elem összekapcsolása révén telepet kapunk.</a:t>
            </a:r>
          </a:p>
          <a:p>
            <a:r>
              <a:rPr lang="hu-HU" dirty="0"/>
              <a:t>Ha az egyes elemeket ellentétes pólusaikkal sorosan kapcsoljuk össze, akkor az elemek feszültsége összeadódik. </a:t>
            </a:r>
          </a:p>
        </p:txBody>
      </p:sp>
      <p:pic>
        <p:nvPicPr>
          <p:cNvPr id="5" name="Kép 4">
            <a:extLst>
              <a:ext uri="{FF2B5EF4-FFF2-40B4-BE49-F238E27FC236}">
                <a16:creationId xmlns:a16="http://schemas.microsoft.com/office/drawing/2014/main" id="{B2A5FE09-04B8-71F6-3162-FD9FF706C0F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9542" y="3251199"/>
            <a:ext cx="5212481" cy="3466577"/>
          </a:xfrm>
          <a:prstGeom prst="rect">
            <a:avLst/>
          </a:prstGeom>
        </p:spPr>
      </p:pic>
      <p:pic>
        <p:nvPicPr>
          <p:cNvPr id="7" name="Kép 6">
            <a:extLst>
              <a:ext uri="{FF2B5EF4-FFF2-40B4-BE49-F238E27FC236}">
                <a16:creationId xmlns:a16="http://schemas.microsoft.com/office/drawing/2014/main" id="{E3369059-E599-9B55-374E-4DBC96894A5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38198" y="3251199"/>
            <a:ext cx="4715602" cy="3323238"/>
          </a:xfrm>
          <a:prstGeom prst="rect">
            <a:avLst/>
          </a:prstGeom>
        </p:spPr>
      </p:pic>
      <p:sp>
        <p:nvSpPr>
          <p:cNvPr id="8" name="Szövegdoboz 7">
            <a:extLst>
              <a:ext uri="{FF2B5EF4-FFF2-40B4-BE49-F238E27FC236}">
                <a16:creationId xmlns:a16="http://schemas.microsoft.com/office/drawing/2014/main" id="{7FD184F0-1451-EB6A-D284-47ECC5D1E2E8}"/>
              </a:ext>
            </a:extLst>
          </p:cNvPr>
          <p:cNvSpPr txBox="1"/>
          <p:nvPr/>
        </p:nvSpPr>
        <p:spPr>
          <a:xfrm>
            <a:off x="3859196" y="3066533"/>
            <a:ext cx="30881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/>
              <a:t>Párhuzamos kapcsolás</a:t>
            </a:r>
          </a:p>
        </p:txBody>
      </p:sp>
      <p:sp>
        <p:nvSpPr>
          <p:cNvPr id="9" name="Szövegdoboz 8">
            <a:extLst>
              <a:ext uri="{FF2B5EF4-FFF2-40B4-BE49-F238E27FC236}">
                <a16:creationId xmlns:a16="http://schemas.microsoft.com/office/drawing/2014/main" id="{71ADC131-7EA9-C90A-B6BD-EAC4D445A149}"/>
              </a:ext>
            </a:extLst>
          </p:cNvPr>
          <p:cNvSpPr txBox="1"/>
          <p:nvPr/>
        </p:nvSpPr>
        <p:spPr>
          <a:xfrm>
            <a:off x="9259614" y="2931596"/>
            <a:ext cx="22176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/>
              <a:t>Soros kapcsolás</a:t>
            </a:r>
          </a:p>
        </p:txBody>
      </p:sp>
    </p:spTree>
    <p:extLst>
      <p:ext uri="{BB962C8B-B14F-4D97-AF65-F5344CB8AC3E}">
        <p14:creationId xmlns:p14="http://schemas.microsoft.com/office/powerpoint/2010/main" val="36125137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30BA2071-E487-F80B-CDF0-8143E86836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6. Feladatok: 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69C2C20F-397F-0574-77D9-7F54BC902A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/>
              <a:t>A rúdelem feszültsége 1,5V. Hány </a:t>
            </a:r>
            <a:r>
              <a:rPr lang="hu-HU" dirty="0" err="1"/>
              <a:t>mV-nak</a:t>
            </a:r>
            <a:r>
              <a:rPr lang="hu-HU" dirty="0"/>
              <a:t> felel ez meg? </a:t>
            </a:r>
          </a:p>
          <a:p>
            <a:r>
              <a:rPr lang="hu-HU" dirty="0"/>
              <a:t>Az egyik mérőműszeren 200 </a:t>
            </a:r>
            <a:r>
              <a:rPr lang="hu-HU" dirty="0" err="1"/>
              <a:t>mV</a:t>
            </a:r>
            <a:r>
              <a:rPr lang="hu-HU" dirty="0"/>
              <a:t> a legkisebb méréshatár. Hány V feszültségnek felel ez meg? </a:t>
            </a:r>
          </a:p>
          <a:p>
            <a:r>
              <a:rPr lang="hu-HU" dirty="0"/>
              <a:t>Egy elemtartóba négy darab 1,5 V feszültségű ceruzaelem helyezhető, melyek sorosan kapcsolódnak egymáshoz. Mekkora a feszültsége az így összeállított telepnek?</a:t>
            </a:r>
          </a:p>
          <a:p>
            <a:r>
              <a:rPr lang="hu-HU" dirty="0"/>
              <a:t>A vasúti sín és a felsővezeték között 25000 V a feszültség. Hány kV ez a feszültség? </a:t>
            </a:r>
          </a:p>
        </p:txBody>
      </p:sp>
    </p:spTree>
    <p:extLst>
      <p:ext uri="{BB962C8B-B14F-4D97-AF65-F5344CB8AC3E}">
        <p14:creationId xmlns:p14="http://schemas.microsoft.com/office/powerpoint/2010/main" val="56141117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abetű">
  <a:themeElements>
    <a:clrScheme name="Fabetű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Fabetű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abetű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Fabetű</Template>
  <TotalTime>24</TotalTime>
  <Words>332</Words>
  <Application>Microsoft Office PowerPoint</Application>
  <PresentationFormat>Szélesvásznú</PresentationFormat>
  <Paragraphs>34</Paragraphs>
  <Slides>8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5</vt:i4>
      </vt:variant>
      <vt:variant>
        <vt:lpstr>Téma</vt:lpstr>
      </vt:variant>
      <vt:variant>
        <vt:i4>1</vt:i4>
      </vt:variant>
      <vt:variant>
        <vt:lpstr>Diacímek</vt:lpstr>
      </vt:variant>
      <vt:variant>
        <vt:i4>8</vt:i4>
      </vt:variant>
    </vt:vector>
  </HeadingPairs>
  <TitlesOfParts>
    <vt:vector size="14" baseType="lpstr">
      <vt:lpstr>Calibri</vt:lpstr>
      <vt:lpstr>Rockwell</vt:lpstr>
      <vt:lpstr>Rockwell Condensed</vt:lpstr>
      <vt:lpstr>Rockwell Extra Bold</vt:lpstr>
      <vt:lpstr>Wingdings</vt:lpstr>
      <vt:lpstr>Fabetű</vt:lpstr>
      <vt:lpstr>Az egyenáram</vt:lpstr>
      <vt:lpstr>1. Egyenáram: </vt:lpstr>
      <vt:lpstr>2. Áramerősség: </vt:lpstr>
      <vt:lpstr>3. Áramerősség mérése: </vt:lpstr>
      <vt:lpstr>4. Feladatok: </vt:lpstr>
      <vt:lpstr>5. Feszültség: </vt:lpstr>
      <vt:lpstr>PowerPoint-bemutató</vt:lpstr>
      <vt:lpstr>6. Feladatok: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Az egyenáram</dc:title>
  <dc:creator>Piroska Laki</dc:creator>
  <cp:lastModifiedBy>Piroska Laki</cp:lastModifiedBy>
  <cp:revision>2</cp:revision>
  <dcterms:created xsi:type="dcterms:W3CDTF">2023-01-02T16:38:00Z</dcterms:created>
  <dcterms:modified xsi:type="dcterms:W3CDTF">2023-02-18T12:40:56Z</dcterms:modified>
</cp:coreProperties>
</file>