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9D82C-218C-4B89-AB46-7A3460A3C7F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378FA03-AE3D-4ED7-A65F-8D29BE06F868}">
      <dgm:prSet/>
      <dgm:spPr/>
      <dgm:t>
        <a:bodyPr/>
        <a:lstStyle/>
        <a:p>
          <a:r>
            <a:rPr lang="hu-HU"/>
            <a:t>A testek energiaváltozásai két csoportra oszthatóak:</a:t>
          </a:r>
          <a:endParaRPr lang="en-US"/>
        </a:p>
      </dgm:t>
    </dgm:pt>
    <dgm:pt modelId="{618B4589-6604-4BC9-A23D-5867C2E9A960}" type="parTrans" cxnId="{067428DD-7EC0-4761-B3CB-CA3538B75598}">
      <dgm:prSet/>
      <dgm:spPr/>
      <dgm:t>
        <a:bodyPr/>
        <a:lstStyle/>
        <a:p>
          <a:endParaRPr lang="en-US"/>
        </a:p>
      </dgm:t>
    </dgm:pt>
    <dgm:pt modelId="{96BDD215-CB5A-4301-934F-47D86A8EADD6}" type="sibTrans" cxnId="{067428DD-7EC0-4761-B3CB-CA3538B75598}">
      <dgm:prSet/>
      <dgm:spPr/>
      <dgm:t>
        <a:bodyPr/>
        <a:lstStyle/>
        <a:p>
          <a:endParaRPr lang="en-US"/>
        </a:p>
      </dgm:t>
    </dgm:pt>
    <dgm:pt modelId="{F1D2BBCC-7534-481C-A24B-DB72D2F04DB4}">
      <dgm:prSet/>
      <dgm:spPr/>
      <dgm:t>
        <a:bodyPr/>
        <a:lstStyle/>
        <a:p>
          <a:r>
            <a:rPr lang="hu-HU"/>
            <a:t>1. A test állapota a mechanikai kölcsönhatás eredményeként változik</a:t>
          </a:r>
          <a:endParaRPr lang="en-US"/>
        </a:p>
      </dgm:t>
    </dgm:pt>
    <dgm:pt modelId="{9F9CB8C9-2756-48B3-A6F0-A9AB08C71D46}" type="parTrans" cxnId="{878C1682-4B2D-4289-B57F-D968B571E2A3}">
      <dgm:prSet/>
      <dgm:spPr/>
      <dgm:t>
        <a:bodyPr/>
        <a:lstStyle/>
        <a:p>
          <a:endParaRPr lang="en-US"/>
        </a:p>
      </dgm:t>
    </dgm:pt>
    <dgm:pt modelId="{D2919885-43E7-4C9D-86DF-D144D61EFB82}" type="sibTrans" cxnId="{878C1682-4B2D-4289-B57F-D968B571E2A3}">
      <dgm:prSet/>
      <dgm:spPr/>
      <dgm:t>
        <a:bodyPr/>
        <a:lstStyle/>
        <a:p>
          <a:endParaRPr lang="en-US"/>
        </a:p>
      </dgm:t>
    </dgm:pt>
    <dgm:pt modelId="{A708AE1F-5C7C-404B-B10A-9DBEB1F66C8C}">
      <dgm:prSet/>
      <dgm:spPr/>
      <dgm:t>
        <a:bodyPr/>
        <a:lstStyle/>
        <a:p>
          <a:r>
            <a:rPr lang="hu-HU"/>
            <a:t>2. A test részecskéinek rendezetlen mozgása változik meg.</a:t>
          </a:r>
          <a:endParaRPr lang="en-US"/>
        </a:p>
      </dgm:t>
    </dgm:pt>
    <dgm:pt modelId="{E61A3111-C18D-4CE8-B2DD-98EB94C69627}" type="parTrans" cxnId="{13226D8C-DAC9-4C17-9079-1125B8E00598}">
      <dgm:prSet/>
      <dgm:spPr/>
      <dgm:t>
        <a:bodyPr/>
        <a:lstStyle/>
        <a:p>
          <a:endParaRPr lang="en-US"/>
        </a:p>
      </dgm:t>
    </dgm:pt>
    <dgm:pt modelId="{F8920A89-9E1A-4CE4-AFBE-0AA7BDECF4B1}" type="sibTrans" cxnId="{13226D8C-DAC9-4C17-9079-1125B8E00598}">
      <dgm:prSet/>
      <dgm:spPr/>
      <dgm:t>
        <a:bodyPr/>
        <a:lstStyle/>
        <a:p>
          <a:endParaRPr lang="en-US"/>
        </a:p>
      </dgm:t>
    </dgm:pt>
    <dgm:pt modelId="{607FD173-6854-496F-A657-1C36CD219A6C}" type="pres">
      <dgm:prSet presAssocID="{7539D82C-218C-4B89-AB46-7A3460A3C7F9}" presName="vert0" presStyleCnt="0">
        <dgm:presLayoutVars>
          <dgm:dir/>
          <dgm:animOne val="branch"/>
          <dgm:animLvl val="lvl"/>
        </dgm:presLayoutVars>
      </dgm:prSet>
      <dgm:spPr/>
    </dgm:pt>
    <dgm:pt modelId="{EF9CA3CE-3ABB-4E5D-9824-91075BF80FE7}" type="pres">
      <dgm:prSet presAssocID="{D378FA03-AE3D-4ED7-A65F-8D29BE06F868}" presName="thickLine" presStyleLbl="alignNode1" presStyleIdx="0" presStyleCnt="3"/>
      <dgm:spPr/>
    </dgm:pt>
    <dgm:pt modelId="{72885A4C-AC92-482C-91F8-1FB7D7A1D073}" type="pres">
      <dgm:prSet presAssocID="{D378FA03-AE3D-4ED7-A65F-8D29BE06F868}" presName="horz1" presStyleCnt="0"/>
      <dgm:spPr/>
    </dgm:pt>
    <dgm:pt modelId="{BE01C0EB-2BEE-41D1-A21E-E15D342C3F94}" type="pres">
      <dgm:prSet presAssocID="{D378FA03-AE3D-4ED7-A65F-8D29BE06F868}" presName="tx1" presStyleLbl="revTx" presStyleIdx="0" presStyleCnt="3"/>
      <dgm:spPr/>
    </dgm:pt>
    <dgm:pt modelId="{FA6A0EFE-07F2-4B54-9505-F84B01DD88F2}" type="pres">
      <dgm:prSet presAssocID="{D378FA03-AE3D-4ED7-A65F-8D29BE06F868}" presName="vert1" presStyleCnt="0"/>
      <dgm:spPr/>
    </dgm:pt>
    <dgm:pt modelId="{C1689281-035D-47BC-8442-021D0488BFC9}" type="pres">
      <dgm:prSet presAssocID="{F1D2BBCC-7534-481C-A24B-DB72D2F04DB4}" presName="thickLine" presStyleLbl="alignNode1" presStyleIdx="1" presStyleCnt="3"/>
      <dgm:spPr/>
    </dgm:pt>
    <dgm:pt modelId="{0D941F23-6D3B-49C1-9CD6-4E91F7D0423E}" type="pres">
      <dgm:prSet presAssocID="{F1D2BBCC-7534-481C-A24B-DB72D2F04DB4}" presName="horz1" presStyleCnt="0"/>
      <dgm:spPr/>
    </dgm:pt>
    <dgm:pt modelId="{234FFBAB-1CDC-4BDC-8230-10039EE4BA2F}" type="pres">
      <dgm:prSet presAssocID="{F1D2BBCC-7534-481C-A24B-DB72D2F04DB4}" presName="tx1" presStyleLbl="revTx" presStyleIdx="1" presStyleCnt="3"/>
      <dgm:spPr/>
    </dgm:pt>
    <dgm:pt modelId="{0A3742D6-204D-40F8-A1ED-06A8D1A164A2}" type="pres">
      <dgm:prSet presAssocID="{F1D2BBCC-7534-481C-A24B-DB72D2F04DB4}" presName="vert1" presStyleCnt="0"/>
      <dgm:spPr/>
    </dgm:pt>
    <dgm:pt modelId="{5F9B5277-24F8-4935-88D3-5DD99301B14F}" type="pres">
      <dgm:prSet presAssocID="{A708AE1F-5C7C-404B-B10A-9DBEB1F66C8C}" presName="thickLine" presStyleLbl="alignNode1" presStyleIdx="2" presStyleCnt="3"/>
      <dgm:spPr/>
    </dgm:pt>
    <dgm:pt modelId="{C29BAF02-CFCB-4C7E-9C7C-6B385B171F76}" type="pres">
      <dgm:prSet presAssocID="{A708AE1F-5C7C-404B-B10A-9DBEB1F66C8C}" presName="horz1" presStyleCnt="0"/>
      <dgm:spPr/>
    </dgm:pt>
    <dgm:pt modelId="{9BED7E41-C4D3-4A1A-AFC6-B46C9405B308}" type="pres">
      <dgm:prSet presAssocID="{A708AE1F-5C7C-404B-B10A-9DBEB1F66C8C}" presName="tx1" presStyleLbl="revTx" presStyleIdx="2" presStyleCnt="3"/>
      <dgm:spPr/>
    </dgm:pt>
    <dgm:pt modelId="{94DB54D5-696E-431B-B6CE-D1DF14E29C95}" type="pres">
      <dgm:prSet presAssocID="{A708AE1F-5C7C-404B-B10A-9DBEB1F66C8C}" presName="vert1" presStyleCnt="0"/>
      <dgm:spPr/>
    </dgm:pt>
  </dgm:ptLst>
  <dgm:cxnLst>
    <dgm:cxn modelId="{638DBA3F-AE91-4B2E-AFA6-28FD45BC7276}" type="presOf" srcId="{D378FA03-AE3D-4ED7-A65F-8D29BE06F868}" destId="{BE01C0EB-2BEE-41D1-A21E-E15D342C3F94}" srcOrd="0" destOrd="0" presId="urn:microsoft.com/office/officeart/2008/layout/LinedList"/>
    <dgm:cxn modelId="{878C1682-4B2D-4289-B57F-D968B571E2A3}" srcId="{7539D82C-218C-4B89-AB46-7A3460A3C7F9}" destId="{F1D2BBCC-7534-481C-A24B-DB72D2F04DB4}" srcOrd="1" destOrd="0" parTransId="{9F9CB8C9-2756-48B3-A6F0-A9AB08C71D46}" sibTransId="{D2919885-43E7-4C9D-86DF-D144D61EFB82}"/>
    <dgm:cxn modelId="{13226D8C-DAC9-4C17-9079-1125B8E00598}" srcId="{7539D82C-218C-4B89-AB46-7A3460A3C7F9}" destId="{A708AE1F-5C7C-404B-B10A-9DBEB1F66C8C}" srcOrd="2" destOrd="0" parTransId="{E61A3111-C18D-4CE8-B2DD-98EB94C69627}" sibTransId="{F8920A89-9E1A-4CE4-AFBE-0AA7BDECF4B1}"/>
    <dgm:cxn modelId="{1B75FCBC-CF0E-418C-B047-C0712774E5E2}" type="presOf" srcId="{7539D82C-218C-4B89-AB46-7A3460A3C7F9}" destId="{607FD173-6854-496F-A657-1C36CD219A6C}" srcOrd="0" destOrd="0" presId="urn:microsoft.com/office/officeart/2008/layout/LinedList"/>
    <dgm:cxn modelId="{199D00C9-D205-413E-909F-A8B95AC08A89}" type="presOf" srcId="{A708AE1F-5C7C-404B-B10A-9DBEB1F66C8C}" destId="{9BED7E41-C4D3-4A1A-AFC6-B46C9405B308}" srcOrd="0" destOrd="0" presId="urn:microsoft.com/office/officeart/2008/layout/LinedList"/>
    <dgm:cxn modelId="{067428DD-7EC0-4761-B3CB-CA3538B75598}" srcId="{7539D82C-218C-4B89-AB46-7A3460A3C7F9}" destId="{D378FA03-AE3D-4ED7-A65F-8D29BE06F868}" srcOrd="0" destOrd="0" parTransId="{618B4589-6604-4BC9-A23D-5867C2E9A960}" sibTransId="{96BDD215-CB5A-4301-934F-47D86A8EADD6}"/>
    <dgm:cxn modelId="{0C997DE9-56A0-4AE6-9427-21C9ABFB21A7}" type="presOf" srcId="{F1D2BBCC-7534-481C-A24B-DB72D2F04DB4}" destId="{234FFBAB-1CDC-4BDC-8230-10039EE4BA2F}" srcOrd="0" destOrd="0" presId="urn:microsoft.com/office/officeart/2008/layout/LinedList"/>
    <dgm:cxn modelId="{755075B2-A463-47DA-A79D-37131A754B59}" type="presParOf" srcId="{607FD173-6854-496F-A657-1C36CD219A6C}" destId="{EF9CA3CE-3ABB-4E5D-9824-91075BF80FE7}" srcOrd="0" destOrd="0" presId="urn:microsoft.com/office/officeart/2008/layout/LinedList"/>
    <dgm:cxn modelId="{FD0620A8-9F11-48B4-BD6B-18DC4B851DC6}" type="presParOf" srcId="{607FD173-6854-496F-A657-1C36CD219A6C}" destId="{72885A4C-AC92-482C-91F8-1FB7D7A1D073}" srcOrd="1" destOrd="0" presId="urn:microsoft.com/office/officeart/2008/layout/LinedList"/>
    <dgm:cxn modelId="{A680147E-5B0C-479F-A87B-641DCDFFA91A}" type="presParOf" srcId="{72885A4C-AC92-482C-91F8-1FB7D7A1D073}" destId="{BE01C0EB-2BEE-41D1-A21E-E15D342C3F94}" srcOrd="0" destOrd="0" presId="urn:microsoft.com/office/officeart/2008/layout/LinedList"/>
    <dgm:cxn modelId="{DAFD70F9-4DB6-470A-8AF5-CC6CBC676322}" type="presParOf" srcId="{72885A4C-AC92-482C-91F8-1FB7D7A1D073}" destId="{FA6A0EFE-07F2-4B54-9505-F84B01DD88F2}" srcOrd="1" destOrd="0" presId="urn:microsoft.com/office/officeart/2008/layout/LinedList"/>
    <dgm:cxn modelId="{CB4EC8CA-CF18-433D-B252-A8D6E3B3D722}" type="presParOf" srcId="{607FD173-6854-496F-A657-1C36CD219A6C}" destId="{C1689281-035D-47BC-8442-021D0488BFC9}" srcOrd="2" destOrd="0" presId="urn:microsoft.com/office/officeart/2008/layout/LinedList"/>
    <dgm:cxn modelId="{879D0895-C9F8-4B0A-ABAA-6B2B4087DB9E}" type="presParOf" srcId="{607FD173-6854-496F-A657-1C36CD219A6C}" destId="{0D941F23-6D3B-49C1-9CD6-4E91F7D0423E}" srcOrd="3" destOrd="0" presId="urn:microsoft.com/office/officeart/2008/layout/LinedList"/>
    <dgm:cxn modelId="{8BEB6EBF-743C-4F92-9B02-F7F707A29E1B}" type="presParOf" srcId="{0D941F23-6D3B-49C1-9CD6-4E91F7D0423E}" destId="{234FFBAB-1CDC-4BDC-8230-10039EE4BA2F}" srcOrd="0" destOrd="0" presId="urn:microsoft.com/office/officeart/2008/layout/LinedList"/>
    <dgm:cxn modelId="{2CB7F565-D183-4A10-8E38-1C3D02384CBE}" type="presParOf" srcId="{0D941F23-6D3B-49C1-9CD6-4E91F7D0423E}" destId="{0A3742D6-204D-40F8-A1ED-06A8D1A164A2}" srcOrd="1" destOrd="0" presId="urn:microsoft.com/office/officeart/2008/layout/LinedList"/>
    <dgm:cxn modelId="{D52176FE-E77B-45D6-9B24-530525712645}" type="presParOf" srcId="{607FD173-6854-496F-A657-1C36CD219A6C}" destId="{5F9B5277-24F8-4935-88D3-5DD99301B14F}" srcOrd="4" destOrd="0" presId="urn:microsoft.com/office/officeart/2008/layout/LinedList"/>
    <dgm:cxn modelId="{93A3BA5D-60B1-484E-B876-14AB7AA3FBF0}" type="presParOf" srcId="{607FD173-6854-496F-A657-1C36CD219A6C}" destId="{C29BAF02-CFCB-4C7E-9C7C-6B385B171F76}" srcOrd="5" destOrd="0" presId="urn:microsoft.com/office/officeart/2008/layout/LinedList"/>
    <dgm:cxn modelId="{22950A0C-9F6A-44CC-B54C-477812C86CC9}" type="presParOf" srcId="{C29BAF02-CFCB-4C7E-9C7C-6B385B171F76}" destId="{9BED7E41-C4D3-4A1A-AFC6-B46C9405B308}" srcOrd="0" destOrd="0" presId="urn:microsoft.com/office/officeart/2008/layout/LinedList"/>
    <dgm:cxn modelId="{D9DDEAD4-EDC1-4AB6-A545-FCC1877A31FA}" type="presParOf" srcId="{C29BAF02-CFCB-4C7E-9C7C-6B385B171F76}" destId="{94DB54D5-696E-431B-B6CE-D1DF14E29C9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CA3CE-3ABB-4E5D-9824-91075BF80FE7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1C0EB-2BEE-41D1-A21E-E15D342C3F94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000" kern="1200"/>
            <a:t>A testek energiaváltozásai két csoportra oszthatóak:</a:t>
          </a:r>
          <a:endParaRPr lang="en-US" sz="4000" kern="1200"/>
        </a:p>
      </dsp:txBody>
      <dsp:txXfrm>
        <a:off x="0" y="2124"/>
        <a:ext cx="10515600" cy="1449029"/>
      </dsp:txXfrm>
    </dsp:sp>
    <dsp:sp modelId="{C1689281-035D-47BC-8442-021D0488BFC9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FFBAB-1CDC-4BDC-8230-10039EE4BA2F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000" kern="1200"/>
            <a:t>1. A test állapota a mechanikai kölcsönhatás eredményeként változik</a:t>
          </a:r>
          <a:endParaRPr lang="en-US" sz="4000" kern="1200"/>
        </a:p>
      </dsp:txBody>
      <dsp:txXfrm>
        <a:off x="0" y="1451154"/>
        <a:ext cx="10515600" cy="1449029"/>
      </dsp:txXfrm>
    </dsp:sp>
    <dsp:sp modelId="{5F9B5277-24F8-4935-88D3-5DD99301B14F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D7E41-C4D3-4A1A-AFC6-B46C9405B308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4000" kern="1200"/>
            <a:t>2. A test részecskéinek rendezetlen mozgása változik meg.</a:t>
          </a:r>
          <a:endParaRPr lang="en-US" sz="4000" kern="1200"/>
        </a:p>
      </dsp:txBody>
      <dsp:txXfrm>
        <a:off x="0" y="2900183"/>
        <a:ext cx="10515600" cy="1449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6E8A24-55EA-93D5-8A83-88454CB02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76E61DED-B8C5-5C74-87CD-CCBB9701A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8ED769-A0D3-393F-01C3-53C1D98A4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D56B797-6363-6466-9588-02078C75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0171D41-C419-431F-E920-914D3805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21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C6138D-00AA-B82B-4D69-7ECA251EF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C16754D-A4C1-CDE7-76E8-6682E1B8C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1ABCFCC-C01F-C303-AB37-23239E21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701072B-9D54-439F-7B69-D0FA1428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340672F-06A2-4624-21D3-5C19C6029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217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DAE76848-7D8F-E681-19BF-F12394D5A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74716FF-C12E-899F-EDCD-DB291F917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78F550-1E73-FF6A-5C67-AA56CBFB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9C1042A-87C7-1142-D5C4-DB00B260D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2503862-C63E-440B-81EB-7AD85AEE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364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2FFE3F-6557-2C28-D27E-08CF88641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ED10B5-AEE7-CFF2-17F8-77E2B7183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9AEE893-983E-A812-C7CB-67FABE04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0C3287E-0E68-7729-B1BD-A2213AD5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33EE25B-821E-7EC1-5941-DD7126F9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698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626B963-DC46-2136-477A-DF9F00DA0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1E41FF-B4EE-9E65-7962-887ABBD00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4745435-2C17-79CD-0ED4-FB5B94643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A324185-F158-98AC-7866-71B497E24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DD2BD74-602F-4E2A-E7F5-2920CCD9C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324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60564AF-1FC8-2DCC-7D34-227D2A7E5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B6BA655-25D2-528F-5243-2566C588C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C60DCE8-5297-AF41-10D9-529358AA8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7485EBE-BCD7-C93D-F418-0C217C387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DC46505-EFA5-BCF3-7070-E3BA14A88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5CB2039-DAEF-1B4C-A457-9EBF6119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237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0B4D627-0CF1-6E82-25ED-C41D7ECB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16C8B20-3C1F-3190-9F8E-AEA94C16E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FD2AC66-A458-54B6-EA2F-C6E5314AA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945086F-4865-38D1-BE04-A2377E245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BF858CE7-50A1-3894-A76F-23E9621F9D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ACAA18F-B6BF-5D38-533B-1467FF9C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F39F12A-DD90-E776-9A26-C894D4F05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EDD5C8F-C028-B960-BAC4-BE8F0790B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580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665EAAC-308C-C7FB-5B01-8776F097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56A5271-263B-953E-D8E3-CFC81D8D7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3DCC13B-F790-B4AF-7847-28988D2F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DD67555A-DD92-8BDB-64BB-D5DDDCF34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478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766A0C66-2245-10DD-FC7B-301D230B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F9E4E9DA-18E3-D42B-A5A8-E9F8237A4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4E873CF-4B2D-19BD-2D98-F469958C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996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295150-83A0-458C-0291-14B4F8AB0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A6DD61-03AA-A4E5-17D6-8357F00B8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DD4D747-095B-C626-DD9E-B8855F104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E2243B6-A543-0873-7F35-1444355B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D44103A-517D-1163-1283-A0A0DF3CE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EAFAA10-8D55-8864-A9F5-AF855B11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033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C1CA1A-3C5E-B073-5DA8-833423BE4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5388EEE-ABE7-5309-5E94-670C23840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9C97D6D-BD83-96D9-9CA3-F31837C53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82D81D3-5056-06C5-C758-07EE49B37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E983F13-106A-EC93-404A-F527B1162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4C4B6A1-E382-D37A-0358-484CCEE9C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443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5FA78C0A-384A-E0A4-076B-6B52164F5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6E4FB73-2DCD-6D4A-669D-5619B0F81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8FE1D4E-40DE-A9AC-74A1-26D5897617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CF785-7204-41F3-B55C-7BF6D86563D0}" type="datetimeFigureOut">
              <a:rPr lang="hu-HU" smtClean="0"/>
              <a:t>2023. 01. 03.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8C15547-D192-E7AC-6DE2-0BFEACBFC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3919EAD-A4D9-7F05-116F-4FA3BC5A2A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83E4-8728-484D-8491-C125FF3F4F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37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9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6717EB5-0095-575E-6DD6-774814ED49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/>
          </a:bodyPr>
          <a:lstStyle/>
          <a:p>
            <a:pPr algn="l"/>
            <a:r>
              <a:rPr lang="hu-HU" dirty="0"/>
              <a:t>A munka és </a:t>
            </a:r>
            <a:r>
              <a:rPr lang="hu-HU"/>
              <a:t>az energia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A32CDB9-DA23-E317-F03B-6AEB0F324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endParaRPr lang="hu-HU"/>
          </a:p>
        </p:txBody>
      </p:sp>
      <p:sp>
        <p:nvSpPr>
          <p:cNvPr id="25" name="Freeform: Shape 11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25152A6F-A64B-3E97-D555-A3DCFF39E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503" y="2361008"/>
            <a:ext cx="3217333" cy="275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4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718E0A-0A39-A093-2B54-236D455C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Energia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C6FCA5B-7B90-4DEE-7E18-E4C3D79F4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anyagi rendszerek állapotára jellemző skalármennyiség, amely zárt rendszer estén minden eddigi tapasztalat szerint bármely állapotváltozásnál időben állandó marad. 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400F2905-67F6-0EBB-17AC-CFD61BE0A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432" y="3282055"/>
            <a:ext cx="5373688" cy="357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0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EE3CB9A-224F-4581-6DFC-05090E3CA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>
            <a:normAutofit/>
          </a:bodyPr>
          <a:lstStyle/>
          <a:p>
            <a:r>
              <a:rPr lang="hu-HU" sz="4000"/>
              <a:t>Energia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9DDA972-4AD2-BAE3-5234-E77BF9DE3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470248"/>
            <a:ext cx="4048344" cy="3536236"/>
          </a:xfrm>
        </p:spPr>
        <p:txBody>
          <a:bodyPr>
            <a:normAutofit/>
          </a:bodyPr>
          <a:lstStyle/>
          <a:p>
            <a:r>
              <a:rPr lang="hu-HU" sz="2000"/>
              <a:t>A Energiára tehát megmaradási törvény írható fel. </a:t>
            </a:r>
          </a:p>
          <a:p>
            <a:r>
              <a:rPr lang="hu-HU" sz="2000"/>
              <a:t>Az Energia jele: E</a:t>
            </a:r>
          </a:p>
          <a:p>
            <a:endParaRPr lang="hu-HU" sz="2000"/>
          </a:p>
          <a:p>
            <a:r>
              <a:rPr lang="hu-HU" sz="2000"/>
              <a:t>Az energiasokféle módon változhat, így megkülönböztetünk:</a:t>
            </a:r>
          </a:p>
          <a:p>
            <a:r>
              <a:rPr lang="hu-HU" sz="2000"/>
              <a:t>Mozgási energiát</a:t>
            </a:r>
          </a:p>
          <a:p>
            <a:r>
              <a:rPr lang="hu-HU" sz="2000"/>
              <a:t>Rugalmas energiát</a:t>
            </a:r>
          </a:p>
          <a:p>
            <a:r>
              <a:rPr lang="hu-HU" sz="2000"/>
              <a:t>Belső energiát</a:t>
            </a:r>
          </a:p>
          <a:p>
            <a:endParaRPr lang="hu-HU" sz="20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2404CB9-BA7F-63C4-1DA3-F1B792CD0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360" y="2691154"/>
            <a:ext cx="3741097" cy="2104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9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5E5CD5-B429-4F40-C9B7-EFFB4875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Energia</a:t>
            </a:r>
            <a:endParaRPr lang="hu-HU" dirty="0"/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1AD8C082-FCE8-8BC1-70A7-3F9136031EC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594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9C58321-9C24-3A26-38F2-482C3EE6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Munkavégzés, munka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68CD6D42-67FD-0EE0-1B2B-148EE839F9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dirty="0"/>
                  <a:t>Munkavégzés: A testet érőhatás éri, és a test ennek következtében elmozdul. </a:t>
                </a:r>
              </a:p>
              <a:p>
                <a:r>
                  <a:rPr lang="hu-HU" dirty="0"/>
                  <a:t>A munkavégzés közben energiaváltozás jön létre, amit munkának nevezünk. Jele: W</a:t>
                </a:r>
              </a:p>
              <a:p>
                <a:endParaRPr lang="hu-HU" dirty="0"/>
              </a:p>
              <a:p>
                <a:r>
                  <a:rPr lang="hu-HU" dirty="0"/>
                  <a:t>Olyan energiaváltozás, amely erőhatás és az erőhatás következtében létrejött elmozdulás miatt következett be. </a:t>
                </a:r>
              </a:p>
              <a:p>
                <a:endParaRPr lang="hu-HU" dirty="0"/>
              </a:p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hu-HU" dirty="0"/>
                  <a:t>		Mértékegysége : joule (J) 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endParaRPr lang="hu-HU" dirty="0"/>
              </a:p>
              <a:p>
                <a:endParaRPr lang="hu-HU" dirty="0"/>
              </a:p>
              <a:p>
                <a:pPr marL="0" indent="0">
                  <a:buNone/>
                </a:pPr>
                <a:endParaRPr lang="hu-HU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68CD6D42-67FD-0EE0-1B2B-148EE839F9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14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87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CA49E7-EC6E-B2FC-DA33-F5EC02EF8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Munkával kapcsolatos feladatok: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ECAB1FD-D60E-A8F6-3DFB-B7612220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 ló 300N erővel 100m távolra vontat el egy farönköt. Mekkora munkát végez?</a:t>
            </a:r>
          </a:p>
          <a:p>
            <a:r>
              <a:rPr lang="hu-HU" dirty="0"/>
              <a:t>Mekkora erővel tolta az asztalos a gyalut, ha egy mozdulat 50 cm távolságán 30J munkát végzett?</a:t>
            </a:r>
          </a:p>
          <a:p>
            <a:r>
              <a:rPr lang="hu-HU" dirty="0"/>
              <a:t>Szántás közben egy traktor 2500 N erővel húzta az ekét. Milyen hosszú úton végzett 500 kJ munkát? </a:t>
            </a:r>
          </a:p>
        </p:txBody>
      </p:sp>
    </p:spTree>
    <p:extLst>
      <p:ext uri="{BB962C8B-B14F-4D97-AF65-F5344CB8AC3E}">
        <p14:creationId xmlns:p14="http://schemas.microsoft.com/office/powerpoint/2010/main" val="3162492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213</Words>
  <Application>Microsoft Office PowerPoint</Application>
  <PresentationFormat>Szélesvásznú</PresentationFormat>
  <Paragraphs>26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Office-téma</vt:lpstr>
      <vt:lpstr>A munka és az energia</vt:lpstr>
      <vt:lpstr>1. Energia</vt:lpstr>
      <vt:lpstr>Energia</vt:lpstr>
      <vt:lpstr>Energia</vt:lpstr>
      <vt:lpstr>2. Munkavégzés, munka</vt:lpstr>
      <vt:lpstr>Munkával kapcsolatos feladatok: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munka és az energia</dc:title>
  <dc:creator>Piroska Laki</dc:creator>
  <cp:lastModifiedBy>Piroska Laki</cp:lastModifiedBy>
  <cp:revision>2</cp:revision>
  <dcterms:created xsi:type="dcterms:W3CDTF">2023-01-02T15:20:36Z</dcterms:created>
  <dcterms:modified xsi:type="dcterms:W3CDTF">2023-01-03T16:21:53Z</dcterms:modified>
</cp:coreProperties>
</file>